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390" r:id="rId2"/>
    <p:sldId id="274" r:id="rId3"/>
    <p:sldId id="413" r:id="rId4"/>
    <p:sldId id="414" r:id="rId5"/>
    <p:sldId id="415" r:id="rId6"/>
    <p:sldId id="417" r:id="rId7"/>
    <p:sldId id="418" r:id="rId8"/>
    <p:sldId id="427" r:id="rId9"/>
    <p:sldId id="419" r:id="rId10"/>
    <p:sldId id="425" r:id="rId11"/>
    <p:sldId id="428" r:id="rId12"/>
    <p:sldId id="429" r:id="rId13"/>
    <p:sldId id="430" r:id="rId14"/>
    <p:sldId id="431" r:id="rId15"/>
    <p:sldId id="432" r:id="rId16"/>
    <p:sldId id="404" r:id="rId17"/>
    <p:sldId id="411" r:id="rId18"/>
    <p:sldId id="363" r:id="rId19"/>
    <p:sldId id="277" r:id="rId20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A4A7DD-2D0C-4299-8DED-D5A29D146AD7}" v="18" dt="2026-07-16T10:25:10.8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6" d="100"/>
          <a:sy n="86" d="100"/>
        </p:scale>
        <p:origin x="60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16T10:25:12.783" v="692" actId="20577"/>
      <pc:docMkLst>
        <pc:docMk/>
      </pc:docMkLst>
      <pc:sldChg chg="modSp add mod">
        <pc:chgData name="Glen Jones" userId="e846aaca-4b24-4b13-b0d0-f2308e16b284" providerId="ADAL" clId="{ED47ACC3-9597-4D89-A1DC-43CF280EF274}" dt="2026-07-16T10:25:12.783" v="692" actId="20577"/>
        <pc:sldMkLst>
          <pc:docMk/>
          <pc:sldMk cId="2837964923" sldId="363"/>
        </pc:sldMkLst>
        <pc:graphicFrameChg chg="mod modGraphic">
          <ac:chgData name="Glen Jones" userId="e846aaca-4b24-4b13-b0d0-f2308e16b284" providerId="ADAL" clId="{ED47ACC3-9597-4D89-A1DC-43CF280EF274}" dt="2026-07-16T10:25:12.783" v="692" actId="20577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addSp modSp">
        <pc:chgData name="Glen Jones" userId="e846aaca-4b24-4b13-b0d0-f2308e16b284" providerId="ADAL" clId="{ED47ACC3-9597-4D89-A1DC-43CF280EF274}" dt="2026-07-16T10:23:21.884" v="668"/>
        <pc:sldMkLst>
          <pc:docMk/>
          <pc:sldMk cId="2159073991" sldId="411"/>
        </pc:sldMkLst>
        <pc:picChg chg="add mod">
          <ac:chgData name="Glen Jones" userId="e846aaca-4b24-4b13-b0d0-f2308e16b284" providerId="ADAL" clId="{ED47ACC3-9597-4D89-A1DC-43CF280EF274}" dt="2026-07-16T10:23:21.884" v="668"/>
          <ac:picMkLst>
            <pc:docMk/>
            <pc:sldMk cId="2159073991" sldId="411"/>
            <ac:picMk id="2" creationId="{5751194D-481E-9C5D-7FA7-4F13A3F54E6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16/07/2026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CD0A2F-4DE6-CE12-5A9C-EFDE30A015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876828-A8DA-8D56-BB62-E97F5D16D1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7C0D38-2D3A-7A83-07F9-25F5885F03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E20D47-47B4-FAA3-1B9C-F058586DF5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1929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879A69-A965-097A-74D4-FB826820F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BEAAD2-E7F8-B8D4-3FC7-D585B4CD2B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8578A5-6901-6F79-C1C8-F1ABBB9B32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F2EF89-4EB7-B385-633D-185DF25A5C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608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F33C86-6C75-33BB-EA10-2F9CDD2E0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3B5924-31D3-B1D2-9AE2-CA4EA3DF93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0606CB-9B7E-911E-841E-034BAF7EC8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271318-2B33-D02A-C84F-D7720743C5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71002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AF699-9484-02A8-4535-24B22221F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636060-D914-9619-0486-ACD5E45468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45DEF5-20F5-86CE-71FD-3A7AB249D9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FFA119-D066-A4C8-47D7-EA022E1785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81188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99E0F3-98D4-C12C-F3BC-5B4CAC0010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83F285-E3B3-EFDC-4D78-957D745850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1E60A1-4F8F-0AEF-9B3F-8E3710E3E4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A75EAC-2D6C-5489-72DA-EE9AD22C1B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46782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90E4A-5FEB-7E0C-3678-95113329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61FAB-79B0-473E-A947-5D7A65B45E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7C6608-E7EF-A1E6-E0B2-3D2B213FC5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126CB-D058-44EF-A809-03CF45A34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5562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E7DC3-14F6-E480-B091-C2681F2F2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4ADBD9-BBD6-439F-909E-CCF911BF09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1018D1-0CC2-8DC3-794E-72A15FDEB2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53F548-BF99-F0BA-2852-22B60207DB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42351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BD047-B54A-B84D-46C7-2072E8A60B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3350CA-D0BF-7A26-328A-7E6C8008DC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C2F9AE-1169-000F-B09A-7CA16D0C46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30AF77-F4EF-C875-1B98-EF355A89F8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79883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9418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16/07/2026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again or redo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do something for fun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happening now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08C22AF-5977-685F-E54E-A4C6A92C7370}"/>
              </a:ext>
            </a:extLst>
          </p:cNvPr>
          <p:cNvSpPr txBox="1">
            <a:spLocks/>
          </p:cNvSpPr>
          <p:nvPr/>
        </p:nvSpPr>
        <p:spPr>
          <a:xfrm>
            <a:off x="334221" y="5907024"/>
            <a:ext cx="1159651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knowing the morphemes helps us spell!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111F40-4AB3-4967-60CD-86D28742F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E7AD1EA-072B-F042-77AE-D3EE4997C8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17F495-0069-79C2-F595-971DDB7986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 Matrix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03781EA-D6F1-AA32-2CFB-C591C5354A81}"/>
              </a:ext>
            </a:extLst>
          </p:cNvPr>
          <p:cNvSpPr txBox="1">
            <a:spLocks/>
          </p:cNvSpPr>
          <p:nvPr/>
        </p:nvSpPr>
        <p:spPr>
          <a:xfrm>
            <a:off x="825842" y="1376728"/>
            <a:ext cx="10540313" cy="1172161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Another way to show how one morpheme can be used to make many words is a morpheme matrix.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6614344-CBF1-550F-3365-2D7DF63A621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F26C5A7-4B90-E531-F017-48F12576F1CD}"/>
              </a:ext>
            </a:extLst>
          </p:cNvPr>
          <p:cNvSpPr txBox="1">
            <a:spLocks/>
          </p:cNvSpPr>
          <p:nvPr/>
        </p:nvSpPr>
        <p:spPr>
          <a:xfrm>
            <a:off x="825841" y="2764935"/>
            <a:ext cx="10540313" cy="1172161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is a morpheme matrix for the morpheme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think it works?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3D25536-DC5A-321F-9CA9-E0FCF0E201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699848"/>
              </p:ext>
            </p:extLst>
          </p:nvPr>
        </p:nvGraphicFramePr>
        <p:xfrm>
          <a:off x="2588601" y="4329774"/>
          <a:ext cx="7367587" cy="1737474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487647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chemeClr val="bg1"/>
                          </a:solidFill>
                          <a:effectLst/>
                        </a:rPr>
                        <a:t>re</a:t>
                      </a: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play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40313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809444"/>
                  </a:ext>
                </a:extLst>
              </a:tr>
              <a:tr h="419899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3200" b="0" kern="1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able</a:t>
                      </a:r>
                      <a:endParaRPr lang="en-GB" i="1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8866238"/>
                  </a:ext>
                </a:extLst>
              </a:tr>
              <a:tr h="4267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8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526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2158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397E90-848B-A0C6-CFC3-01F185AF2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6136084-1AA3-5E8F-64BF-A278873224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C44D94-1A21-2B87-D3D0-1CAC01FC9F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 Matrix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D705731-0918-570A-8FAB-F6CEBA7190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A873997-D0CA-DB76-A471-0A31FC364E83}"/>
              </a:ext>
            </a:extLst>
          </p:cNvPr>
          <p:cNvSpPr txBox="1">
            <a:spLocks/>
          </p:cNvSpPr>
          <p:nvPr/>
        </p:nvSpPr>
        <p:spPr>
          <a:xfrm>
            <a:off x="825842" y="1267605"/>
            <a:ext cx="10540313" cy="1172161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is the morpheme matrix for the morpheme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think it works?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986A2A-64EF-F66F-AE8B-25D223FE3802}"/>
              </a:ext>
            </a:extLst>
          </p:cNvPr>
          <p:cNvSpPr txBox="1">
            <a:spLocks/>
          </p:cNvSpPr>
          <p:nvPr/>
        </p:nvSpPr>
        <p:spPr>
          <a:xfrm>
            <a:off x="3131820" y="4977548"/>
            <a:ext cx="6658706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  <a:endParaRPr lang="en-GB" sz="4000" dirty="0">
              <a:solidFill>
                <a:schemeClr val="bg1"/>
              </a:solidFill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0B8FFE0-7993-5966-4F1A-6E4FD292D4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6901274"/>
              </p:ext>
            </p:extLst>
          </p:nvPr>
        </p:nvGraphicFramePr>
        <p:xfrm>
          <a:off x="2622891" y="2819969"/>
          <a:ext cx="7367587" cy="1737474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487647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chemeClr val="bg1"/>
                          </a:solidFill>
                          <a:effectLst/>
                        </a:rPr>
                        <a:t>re</a:t>
                      </a: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play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40313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809444"/>
                  </a:ext>
                </a:extLst>
              </a:tr>
              <a:tr h="419899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3200" b="0" kern="1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able</a:t>
                      </a:r>
                      <a:endParaRPr lang="en-GB" i="1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8866238"/>
                  </a:ext>
                </a:extLst>
              </a:tr>
              <a:tr h="4267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8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526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2424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C67443-4B34-CDFD-B0B6-0446158BD3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B8BA1663-99AF-9D35-1F14-E5B63740C4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BFC1D5-12D3-9C8C-81E5-382C79C753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 Matrix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EE4CC70-2AFD-F2C5-E795-C4606A68A2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rope">
            <a:extLst>
              <a:ext uri="{FF2B5EF4-FFF2-40B4-BE49-F238E27FC236}">
                <a16:creationId xmlns:a16="http://schemas.microsoft.com/office/drawing/2014/main" id="{2F69DC78-6642-63E7-64F5-9C65AA9A9F66}"/>
              </a:ext>
            </a:extLst>
          </p:cNvPr>
          <p:cNvSpPr txBox="1">
            <a:spLocks/>
          </p:cNvSpPr>
          <p:nvPr/>
        </p:nvSpPr>
        <p:spPr>
          <a:xfrm>
            <a:off x="3684000" y="331797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play</a:t>
            </a:r>
          </a:p>
        </p:txBody>
      </p:sp>
      <p:sp>
        <p:nvSpPr>
          <p:cNvPr id="9" name="rope">
            <a:extLst>
              <a:ext uri="{FF2B5EF4-FFF2-40B4-BE49-F238E27FC236}">
                <a16:creationId xmlns:a16="http://schemas.microsoft.com/office/drawing/2014/main" id="{DA67F047-3719-32C0-BDB8-AB071E75A4FE}"/>
              </a:ext>
            </a:extLst>
          </p:cNvPr>
          <p:cNvSpPr txBox="1">
            <a:spLocks/>
          </p:cNvSpPr>
          <p:nvPr/>
        </p:nvSpPr>
        <p:spPr>
          <a:xfrm>
            <a:off x="3683998" y="450415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plays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85E0F261-240D-73B6-5989-CBD5E60F3E8F}"/>
              </a:ext>
            </a:extLst>
          </p:cNvPr>
          <p:cNvSpPr txBox="1">
            <a:spLocks/>
          </p:cNvSpPr>
          <p:nvPr/>
        </p:nvSpPr>
        <p:spPr>
          <a:xfrm>
            <a:off x="3683998" y="391106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playing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4A4F037B-37BD-292C-AFDC-6E06A8C8105E}"/>
              </a:ext>
            </a:extLst>
          </p:cNvPr>
          <p:cNvSpPr txBox="1">
            <a:spLocks/>
          </p:cNvSpPr>
          <p:nvPr/>
        </p:nvSpPr>
        <p:spPr>
          <a:xfrm>
            <a:off x="3683998" y="505507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playable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D5C4CEEA-FEEC-3B4E-8203-0F17C2660117}"/>
              </a:ext>
            </a:extLst>
          </p:cNvPr>
          <p:cNvSpPr txBox="1">
            <a:spLocks/>
          </p:cNvSpPr>
          <p:nvPr/>
        </p:nvSpPr>
        <p:spPr>
          <a:xfrm>
            <a:off x="3683998" y="562840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played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1F29777-8308-0D6C-F7BC-4AA5B6F111A2}"/>
              </a:ext>
            </a:extLst>
          </p:cNvPr>
          <p:cNvSpPr txBox="1">
            <a:spLocks/>
          </p:cNvSpPr>
          <p:nvPr/>
        </p:nvSpPr>
        <p:spPr>
          <a:xfrm>
            <a:off x="6559534" y="331797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replay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64D03F03-4151-949E-6B50-A17C462A6AFB}"/>
              </a:ext>
            </a:extLst>
          </p:cNvPr>
          <p:cNvSpPr txBox="1">
            <a:spLocks/>
          </p:cNvSpPr>
          <p:nvPr/>
        </p:nvSpPr>
        <p:spPr>
          <a:xfrm>
            <a:off x="6559532" y="450415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replays  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C1BE5E66-6AC8-65F1-E69C-12DEF80387F7}"/>
              </a:ext>
            </a:extLst>
          </p:cNvPr>
          <p:cNvSpPr txBox="1">
            <a:spLocks/>
          </p:cNvSpPr>
          <p:nvPr/>
        </p:nvSpPr>
        <p:spPr>
          <a:xfrm>
            <a:off x="6559532" y="391106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replaying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88F5EE14-BD49-D0AA-ECA7-6CD02839D6FB}"/>
              </a:ext>
            </a:extLst>
          </p:cNvPr>
          <p:cNvSpPr txBox="1">
            <a:spLocks/>
          </p:cNvSpPr>
          <p:nvPr/>
        </p:nvSpPr>
        <p:spPr>
          <a:xfrm>
            <a:off x="6559532" y="507765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replayed  </a:t>
            </a: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41B37D55-F146-DE9F-5954-1E133E6DA1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397116"/>
              </p:ext>
            </p:extLst>
          </p:nvPr>
        </p:nvGraphicFramePr>
        <p:xfrm>
          <a:off x="2645751" y="1386188"/>
          <a:ext cx="7367587" cy="1737474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487647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chemeClr val="bg1"/>
                          </a:solidFill>
                          <a:effectLst/>
                        </a:rPr>
                        <a:t>re</a:t>
                      </a: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play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40313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809444"/>
                  </a:ext>
                </a:extLst>
              </a:tr>
              <a:tr h="419899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3200" b="0" kern="1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able</a:t>
                      </a:r>
                      <a:endParaRPr lang="en-GB" i="1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8866238"/>
                  </a:ext>
                </a:extLst>
              </a:tr>
              <a:tr h="4267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8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526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7553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592079-B320-38EA-B1EA-49A027FF9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FC0FC5D8-F2C2-7172-0EC4-008323D3FF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94C110-E789-8791-53A9-0C445A66A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 Matrix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A8BDCF3-E6F2-114F-1641-638C8FBABEF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2FC8F97-C679-194A-5F33-035737D5AB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157878"/>
              </p:ext>
            </p:extLst>
          </p:nvPr>
        </p:nvGraphicFramePr>
        <p:xfrm>
          <a:off x="2645751" y="1386188"/>
          <a:ext cx="7367587" cy="1737474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487647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chemeClr val="bg1"/>
                          </a:solidFill>
                          <a:effectLst/>
                        </a:rPr>
                        <a:t>re</a:t>
                      </a: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play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40313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809444"/>
                  </a:ext>
                </a:extLst>
              </a:tr>
              <a:tr h="419899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3200" b="0" kern="1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able</a:t>
                      </a:r>
                      <a:endParaRPr lang="en-GB" i="1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8866238"/>
                  </a:ext>
                </a:extLst>
              </a:tr>
              <a:tr h="4267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8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526678"/>
                  </a:ext>
                </a:extLst>
              </a:tr>
            </a:tbl>
          </a:graphicData>
        </a:graphic>
      </p:graphicFrame>
      <p:sp>
        <p:nvSpPr>
          <p:cNvPr id="8" name="rope">
            <a:extLst>
              <a:ext uri="{FF2B5EF4-FFF2-40B4-BE49-F238E27FC236}">
                <a16:creationId xmlns:a16="http://schemas.microsoft.com/office/drawing/2014/main" id="{2C513874-CAF7-33F1-6096-191F01C52714}"/>
              </a:ext>
            </a:extLst>
          </p:cNvPr>
          <p:cNvSpPr txBox="1">
            <a:spLocks/>
          </p:cNvSpPr>
          <p:nvPr/>
        </p:nvSpPr>
        <p:spPr>
          <a:xfrm>
            <a:off x="2482414" y="3429000"/>
            <a:ext cx="7736005" cy="112080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morpheme matrix usually only shows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 words that can be made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34C249F3-701F-A16B-6F15-EBECB6E0499F}"/>
              </a:ext>
            </a:extLst>
          </p:cNvPr>
          <p:cNvSpPr txBox="1">
            <a:spLocks/>
          </p:cNvSpPr>
          <p:nvPr/>
        </p:nvSpPr>
        <p:spPr>
          <a:xfrm>
            <a:off x="2482414" y="4927348"/>
            <a:ext cx="7736005" cy="14310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change the matrix so it covers the words: </a:t>
            </a:r>
          </a:p>
          <a:p>
            <a:pPr marL="2057400" indent="-1165225">
              <a:buFont typeface="+mj-lt"/>
              <a:buAutoNum type="arabicPeriod"/>
              <a:tabLst>
                <a:tab pos="1703388" algn="l"/>
              </a:tabLst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playful</a:t>
            </a:r>
          </a:p>
          <a:p>
            <a:pPr marL="2057400" indent="-1165225">
              <a:buFont typeface="+mj-lt"/>
              <a:buAutoNum type="arabicPeriod"/>
              <a:tabLst>
                <a:tab pos="1703388" algn="l"/>
              </a:tabLst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gameplay</a:t>
            </a:r>
          </a:p>
          <a:p>
            <a:pPr marL="2057400" indent="-1165225">
              <a:buFont typeface="+mj-lt"/>
              <a:buAutoNum type="arabicPeriod"/>
              <a:tabLst>
                <a:tab pos="1703388" algn="l"/>
              </a:tabLst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playhouse</a:t>
            </a:r>
          </a:p>
        </p:txBody>
      </p:sp>
    </p:spTree>
    <p:extLst>
      <p:ext uri="{BB962C8B-B14F-4D97-AF65-F5344CB8AC3E}">
        <p14:creationId xmlns:p14="http://schemas.microsoft.com/office/powerpoint/2010/main" val="33966409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3D4F71-169C-74DE-D769-9863D8229B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C9A080B0-2DA3-EED7-FEEF-3EAB2738BE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A42A13-41ED-1536-B900-11B42DD82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 Matrix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E15FAEE-4FE2-3333-8A84-5138E2C196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6" name="rope">
            <a:extLst>
              <a:ext uri="{FF2B5EF4-FFF2-40B4-BE49-F238E27FC236}">
                <a16:creationId xmlns:a16="http://schemas.microsoft.com/office/drawing/2014/main" id="{D7BC4E4D-6097-CB6B-0A86-085E7A536710}"/>
              </a:ext>
            </a:extLst>
          </p:cNvPr>
          <p:cNvSpPr txBox="1">
            <a:spLocks/>
          </p:cNvSpPr>
          <p:nvPr/>
        </p:nvSpPr>
        <p:spPr>
          <a:xfrm>
            <a:off x="2227996" y="1315468"/>
            <a:ext cx="7898984" cy="14310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change the matrix so it covers the words: </a:t>
            </a:r>
          </a:p>
          <a:p>
            <a:pPr marL="2057400" indent="-1165225">
              <a:buFont typeface="+mj-lt"/>
              <a:buAutoNum type="arabicPeriod"/>
              <a:tabLst>
                <a:tab pos="1703388" algn="l"/>
              </a:tabLst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playful </a:t>
            </a:r>
          </a:p>
          <a:p>
            <a:pPr marL="2057400" indent="-1165225">
              <a:buFont typeface="+mj-lt"/>
              <a:buAutoNum type="arabicPeriod"/>
              <a:tabLst>
                <a:tab pos="1703388" algn="l"/>
              </a:tabLst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gameplay</a:t>
            </a:r>
          </a:p>
          <a:p>
            <a:pPr marL="2057400" indent="-1165225">
              <a:buFont typeface="+mj-lt"/>
              <a:buAutoNum type="arabicPeriod"/>
              <a:tabLst>
                <a:tab pos="1703388" algn="l"/>
              </a:tabLst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playhouse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E2CCE0D-8683-789C-D573-1AA9956366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796876"/>
              </p:ext>
            </p:extLst>
          </p:nvPr>
        </p:nvGraphicFramePr>
        <p:xfrm>
          <a:off x="2596414" y="2940782"/>
          <a:ext cx="7367587" cy="2794428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465738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chemeClr val="bg1"/>
                          </a:solidFill>
                          <a:effectLst/>
                        </a:rPr>
                        <a:t>re</a:t>
                      </a: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play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46573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809444"/>
                  </a:ext>
                </a:extLst>
              </a:tr>
              <a:tr h="465738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3200" b="0" kern="1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able</a:t>
                      </a:r>
                      <a:endParaRPr lang="en-GB" i="1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8866238"/>
                  </a:ext>
                </a:extLst>
              </a:tr>
              <a:tr h="46573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8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526678"/>
                  </a:ext>
                </a:extLst>
              </a:tr>
              <a:tr h="46573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chemeClr val="bg1"/>
                          </a:solidFill>
                          <a:effectLst/>
                        </a:rPr>
                        <a:t>game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44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ful</a:t>
                      </a:r>
                      <a:endParaRPr lang="en-GB" sz="18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834128"/>
                  </a:ext>
                </a:extLst>
              </a:tr>
              <a:tr h="465738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3200" b="0" kern="1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44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house</a:t>
                      </a: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45408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76773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247110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catts</a:t>
            </a:r>
            <a:r>
              <a:rPr lang="en-GB" sz="3400" dirty="0">
                <a:solidFill>
                  <a:schemeClr val="bg1"/>
                </a:solidFill>
              </a:rPr>
              <a:t> were </a:t>
            </a:r>
            <a:r>
              <a:rPr lang="en-GB" sz="3400" dirty="0" err="1">
                <a:solidFill>
                  <a:schemeClr val="bg1"/>
                </a:solidFill>
              </a:rPr>
              <a:t>jumpang</a:t>
            </a:r>
            <a:r>
              <a:rPr lang="en-GB" sz="3400" dirty="0">
                <a:solidFill>
                  <a:schemeClr val="bg1"/>
                </a:solidFill>
              </a:rPr>
              <a:t> on the bed.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324013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cats</a:t>
            </a:r>
            <a:r>
              <a:rPr lang="en-GB" sz="3400" dirty="0">
                <a:solidFill>
                  <a:schemeClr val="bg1"/>
                </a:solidFill>
              </a:rPr>
              <a:t> were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jumping</a:t>
            </a:r>
            <a:r>
              <a:rPr lang="en-GB" sz="3400" dirty="0">
                <a:solidFill>
                  <a:schemeClr val="bg1"/>
                </a:solidFill>
              </a:rPr>
              <a:t> on the bed.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863717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cats were jumping on the bed.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247110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</a:t>
            </a:r>
            <a:r>
              <a:rPr lang="en-GB" sz="3400" dirty="0" err="1">
                <a:solidFill>
                  <a:schemeClr val="bg1"/>
                </a:solidFill>
              </a:rPr>
              <a:t>halped</a:t>
            </a:r>
            <a:r>
              <a:rPr lang="en-GB" sz="3400" dirty="0">
                <a:solidFill>
                  <a:schemeClr val="bg1"/>
                </a:solidFill>
              </a:rPr>
              <a:t> by </a:t>
            </a:r>
            <a:r>
              <a:rPr lang="en-GB" sz="3400" dirty="0" err="1">
                <a:solidFill>
                  <a:schemeClr val="bg1"/>
                </a:solidFill>
              </a:rPr>
              <a:t>replahing</a:t>
            </a:r>
            <a:r>
              <a:rPr lang="en-GB" sz="3400" dirty="0">
                <a:solidFill>
                  <a:schemeClr val="bg1"/>
                </a:solidFill>
              </a:rPr>
              <a:t> the game.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324013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helped</a:t>
            </a:r>
            <a:r>
              <a:rPr lang="en-GB" sz="3400" dirty="0">
                <a:solidFill>
                  <a:schemeClr val="bg1"/>
                </a:solidFill>
              </a:rPr>
              <a:t> by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replaying</a:t>
            </a:r>
            <a:r>
              <a:rPr lang="en-GB" sz="3400" dirty="0">
                <a:solidFill>
                  <a:schemeClr val="bg1"/>
                </a:solidFill>
              </a:rPr>
              <a:t> the game.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32509" y="3863717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helped by replaying the game.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7101095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M2Aut020L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M2Aut020P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M2Aut020S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M2Aut020F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M2Aut020A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M2Aut020Sa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M2Aut020Fe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903585"/>
            <a:ext cx="7459640" cy="3377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cats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dogs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jumping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jumped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plays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played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playing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replay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helped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Meet Morphemes!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1512711" y="5733168"/>
            <a:ext cx="9640711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with meanings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931-0D61-39C0-9659-CB703B0F7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EBCAECD-A905-38B5-C746-806BCEE5C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2FF70-6ACA-5040-D87B-9F1E2555D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3E38FF5-7EE2-D35D-BB51-A8CC725F41D5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A1F3E5F-D403-9CD9-E6F4-423F4F09F3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424757-F017-82F0-0CF6-407ECB60098B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AE2BB5-AD3B-2596-21B8-C22BD777F3ED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A978CE34-290B-2854-FBEC-39A2BE0964B8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6EB43B4-08C3-08C2-EBF4-18C6D12E697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A366BF8-BD9C-C2B2-1800-79CF38CBE42C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cat!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9E54EA6-AC34-0199-DE67-4B4A5F4B192D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CC13779-C9C8-2219-74ED-25BE9C6961DF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FCDBB5C-2B4E-C6E1-FE3E-81A3BD752E79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dog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46BB0BA-6B3B-1870-3973-A3921F23C362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01FCA7E8-C1C6-7E7A-12E0-7A7FCA31F6E5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3D2E5AF-8263-FCDB-C0E2-FA8494E7610E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9FA5016-70C5-9D0E-CB1A-62B5A635638D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dog!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8FC7AB9-DB29-3047-11B3-E935074421F3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dogs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1F59B34F-6CB2-2D9E-D457-DBA4D316764B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</p:spTree>
    <p:extLst>
      <p:ext uri="{BB962C8B-B14F-4D97-AF65-F5344CB8AC3E}">
        <p14:creationId xmlns:p14="http://schemas.microsoft.com/office/powerpoint/2010/main" val="4196290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9" grpId="0" animBg="1"/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DE307-03E7-6492-1820-0F164F550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2B70965-7FCD-BF8A-DA8F-3D104485C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FBF69-52E2-257A-DACC-5D0FBB050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9A4C17B-0F74-47ED-3AB7-EAC4B9171B5A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F0233E-D90D-DE0C-334D-331FCBFD3738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C7EE30A-9995-5B85-56A1-6E5B9B27B330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92EDA42-8CD0-8DD1-62CA-63680144691E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2CE02797-FCA6-E569-5AB9-05BF318DC09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090DDF1-45B3-3EBC-39A7-0867E76821FF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jump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D7A3C08-820E-E7D3-A4DE-8DACE58168CE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C6CCACF-FA08-A40A-9BE6-6A98EB2E0082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9A30A0C-D5F4-2531-38BB-F6D46A0CBCC3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8B19F8-05A4-64C1-B9C4-4951E8A9C49F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A8C431D7-94D5-DB6C-9677-C9C4D6FB1664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4336CDBC-A40A-79D1-67A8-6E7CC7D2FDB2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C55514D-F270-0783-1F00-2873AC09FB7F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help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549CCBD4-4E3E-3E0D-4D04-B19A5FA6EABC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B059D27F-02BE-D59D-27CE-C00ACEB522B5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9B294985-3D6B-3CFC-0CBC-90E5A74C13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2510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9" grpId="0" animBg="1"/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195399-F386-A66A-59F8-C359175B1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B5891BE-7C90-B7BA-0526-243811CD62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BB635-0F50-6138-3435-5B1040CD83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F210A26-2EA3-3491-80B5-8FEF0D2622BD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A31A88-0DA8-ABF7-E7D8-81D5A3F40EAC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6752AA7-CF34-D880-B6B7-8DCAC3E778B8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6ACC8BB3-5239-234B-8A55-859526E190CF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F6B8BB48-4DFB-697D-D75D-F811AC559C71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56B2199-438D-DC70-B224-B81101BCF6D4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73875006-9887-7324-11D4-CB23665646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49118EB-EB62-F41C-289F-BAD72EE7A306}"/>
              </a:ext>
            </a:extLst>
          </p:cNvPr>
          <p:cNvSpPr txBox="1">
            <a:spLocks/>
          </p:cNvSpPr>
          <p:nvPr/>
        </p:nvSpPr>
        <p:spPr>
          <a:xfrm>
            <a:off x="798720" y="355020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way of showing the morphemes that make up a word is called a “word sum”.</a:t>
            </a:r>
          </a:p>
        </p:txBody>
      </p:sp>
    </p:spTree>
    <p:extLst>
      <p:ext uri="{BB962C8B-B14F-4D97-AF65-F5344CB8AC3E}">
        <p14:creationId xmlns:p14="http://schemas.microsoft.com/office/powerpoint/2010/main" val="16045870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22C87-BFB5-76B0-3E98-5085EA3F9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20D3B6C-8642-F597-4FCC-757CDFABB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F0E41-B3AD-D337-3837-BA49548976F3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9513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A9A362-63B4-A228-7B4C-28EDA5D72592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3B58046-FEC0-3257-29CA-DE06BAEFA45A}"/>
              </a:ext>
            </a:extLst>
          </p:cNvPr>
          <p:cNvSpPr txBox="1">
            <a:spLocks/>
          </p:cNvSpPr>
          <p:nvPr/>
        </p:nvSpPr>
        <p:spPr>
          <a:xfrm>
            <a:off x="261254" y="4522859"/>
            <a:ext cx="2626724" cy="19513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7231CC1-3D45-6A87-9C6D-F75E9C3812E7}"/>
              </a:ext>
            </a:extLst>
          </p:cNvPr>
          <p:cNvSpPr txBox="1">
            <a:spLocks/>
          </p:cNvSpPr>
          <p:nvPr/>
        </p:nvSpPr>
        <p:spPr>
          <a:xfrm>
            <a:off x="3285724" y="4522858"/>
            <a:ext cx="4922324" cy="19513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E54E4EF-49CC-019B-3788-233D5C0ECE44}"/>
              </a:ext>
            </a:extLst>
          </p:cNvPr>
          <p:cNvSpPr txBox="1">
            <a:spLocks/>
          </p:cNvSpPr>
          <p:nvPr/>
        </p:nvSpPr>
        <p:spPr>
          <a:xfrm>
            <a:off x="8605794" y="4522857"/>
            <a:ext cx="3324946" cy="19513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84613050-0A29-A1E7-444D-06E1BD259C9D}"/>
              </a:ext>
            </a:extLst>
          </p:cNvPr>
          <p:cNvSpPr/>
          <p:nvPr/>
        </p:nvSpPr>
        <p:spPr>
          <a:xfrm rot="1552860">
            <a:off x="2034193" y="2877503"/>
            <a:ext cx="869244" cy="1951319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8A26DE74-8BE9-153C-2736-5F5CC4C6AAFE}"/>
              </a:ext>
            </a:extLst>
          </p:cNvPr>
          <p:cNvSpPr/>
          <p:nvPr/>
        </p:nvSpPr>
        <p:spPr>
          <a:xfrm>
            <a:off x="5534689" y="2969362"/>
            <a:ext cx="869244" cy="175092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35886D42-8AA1-5B1F-AB66-1639315F48A3}"/>
              </a:ext>
            </a:extLst>
          </p:cNvPr>
          <p:cNvSpPr/>
          <p:nvPr/>
        </p:nvSpPr>
        <p:spPr>
          <a:xfrm rot="20124783">
            <a:off x="8471655" y="2690816"/>
            <a:ext cx="869244" cy="1951319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530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677</Words>
  <Application>Microsoft Office PowerPoint</Application>
  <PresentationFormat>Widescreen</PresentationFormat>
  <Paragraphs>191</Paragraphs>
  <Slides>19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Andika</vt:lpstr>
      <vt:lpstr>Office Theme</vt:lpstr>
      <vt:lpstr> How to Use this PowerPoint</vt:lpstr>
      <vt:lpstr>Meet Morphemes!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2026-07-16T10:25:15Z</dcterms:modified>
</cp:coreProperties>
</file>